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60" r:id="rId1"/>
  </p:sldMasterIdLst>
  <p:notesMasterIdLst>
    <p:notesMasterId r:id="rId26"/>
  </p:notesMasterIdLst>
  <p:sldIdLst>
    <p:sldId id="292" r:id="rId2"/>
    <p:sldId id="296" r:id="rId3"/>
    <p:sldId id="297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3" r:id="rId12"/>
    <p:sldId id="314" r:id="rId13"/>
    <p:sldId id="310" r:id="rId14"/>
    <p:sldId id="311" r:id="rId15"/>
    <p:sldId id="312" r:id="rId16"/>
    <p:sldId id="315" r:id="rId17"/>
    <p:sldId id="317" r:id="rId18"/>
    <p:sldId id="318" r:id="rId19"/>
    <p:sldId id="316" r:id="rId20"/>
    <p:sldId id="319" r:id="rId21"/>
    <p:sldId id="320" r:id="rId22"/>
    <p:sldId id="321" r:id="rId23"/>
    <p:sldId id="322" r:id="rId24"/>
    <p:sldId id="32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86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104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2/25/21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Without programs that can harness the computational power of modern computers understanding large and complex datasets that describe the behavior of neural systems is practically inconceivable.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76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37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7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33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7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606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8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9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28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74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B2F266-852D-F542-B5B0-6E854D2A2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9234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ACA43-D786-1449-9296-E6F1BFDE526A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091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77B09-B067-F64A-8E1E-04BCF4FFF770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05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A49BF8-8F80-0741-9B6C-648F32C17CE2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824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320" y="274320"/>
            <a:ext cx="8595360" cy="641871"/>
          </a:xfrm>
        </p:spPr>
        <p:txBody>
          <a:bodyPr/>
          <a:lstStyle>
            <a:lvl1pPr>
              <a:defRPr sz="3600" b="1">
                <a:solidFill>
                  <a:schemeClr val="accent1"/>
                </a:solidFill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" y="1097279"/>
            <a:ext cx="8595360" cy="51755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832B47E9-A8F7-A143-AEF0-C0E8065F3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634EE-8448-4B45-A4A2-E77D022E2FE4}" type="datetime1">
              <a:rPr lang="en-US" smtClean="0"/>
              <a:t>2/25/21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681DAE3-A196-7B4F-844F-E49B64EBE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3E98D1F-6089-694D-90DA-5BEC9D74C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48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AF99D-620C-C549-89E0-876328795BC7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294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07718-4191-5748-8FD4-C662175FC6FE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708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0E1F7-EC5E-E74C-BF8A-5977BC1B449A}" type="datetime1">
              <a:rPr lang="en-US" smtClean="0"/>
              <a:t>2/25/21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305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19968-0F63-C54D-B95B-8BF95DD2EF88}" type="datetime1">
              <a:rPr lang="en-US" smtClean="0"/>
              <a:t>2/25/21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83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191BB-C778-4C45-B5A7-176E72C4DC46}" type="datetime1">
              <a:rPr lang="en-US" smtClean="0"/>
              <a:t>2/25/21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377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CAE43-7895-BE4A-96AE-1388D8777B76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47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0CE41-ACE3-9049-B6EB-59156C393E0A}" type="datetime1">
              <a:rPr lang="en-US" smtClean="0"/>
              <a:t>2/25/21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323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320" y="274321"/>
            <a:ext cx="859536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320" y="1097280"/>
            <a:ext cx="8595360" cy="5164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447098"/>
            <a:ext cx="2057400" cy="27437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83732-C771-234E-B3EA-031EBB4EFB5C}" type="datetime1">
              <a:rPr lang="en-US" smtClean="0"/>
              <a:t>2/25/21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68880" y="6444783"/>
            <a:ext cx="4206240" cy="2766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2280" y="6447098"/>
            <a:ext cx="2057400" cy="2743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46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7FD88-5262-D64E-8B64-65942218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 and their Probability Distributions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A9BB-C87C-814C-A58B-B72A9320A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FD18D-7EBF-2846-990B-FB27FF853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78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Mass = 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21BAA-DF3A-844D-A6AC-9C78B031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18F424-D5E6-4440-8A01-4CA40BD2F9F5}"/>
              </a:ext>
            </a:extLst>
          </p:cNvPr>
          <p:cNvSpPr txBox="1"/>
          <p:nvPr/>
        </p:nvSpPr>
        <p:spPr>
          <a:xfrm rot="16200000">
            <a:off x="-754793" y="2575825"/>
            <a:ext cx="22524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Mass</a:t>
            </a:r>
          </a:p>
          <a:p>
            <a:r>
              <a:rPr lang="en-US" sz="2400" dirty="0"/>
              <a:t>Function (</a:t>
            </a:r>
            <a:r>
              <a:rPr lang="en-US" sz="2400" b="1" i="1" dirty="0" err="1"/>
              <a:t>pmf</a:t>
            </a:r>
            <a:r>
              <a:rPr lang="en-US" sz="24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920F0E2-5B7D-AA4C-95AE-EAB0055AB72C}"/>
              </a:ext>
            </a:extLst>
          </p:cNvPr>
          <p:cNvSpPr txBox="1"/>
          <p:nvPr/>
        </p:nvSpPr>
        <p:spPr>
          <a:xfrm>
            <a:off x="6959837" y="407204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3BCFFAA6-06C6-1045-8FDB-FC45A6CB3F94}"/>
              </a:ext>
            </a:extLst>
          </p:cNvPr>
          <p:cNvSpPr txBox="1">
            <a:spLocks/>
          </p:cNvSpPr>
          <p:nvPr/>
        </p:nvSpPr>
        <p:spPr>
          <a:xfrm>
            <a:off x="586983" y="5109804"/>
            <a:ext cx="7864992" cy="1225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Helvetica" pitchFamily="2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</a:rPr>
              <a:t>PMF </a:t>
            </a:r>
            <a:r>
              <a:rPr lang="en-US" sz="2400" b="0" dirty="0">
                <a:solidFill>
                  <a:schemeClr val="tx1"/>
                </a:solidFill>
              </a:rPr>
              <a:t>= Probability Mass Function</a:t>
            </a:r>
            <a:r>
              <a:rPr lang="en-US" sz="2400" dirty="0">
                <a:solidFill>
                  <a:schemeClr val="tx1"/>
                </a:solidFill>
              </a:rPr>
              <a:t>		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 Discrete</a:t>
            </a:r>
          </a:p>
          <a:p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PDF </a:t>
            </a:r>
            <a:r>
              <a:rPr lang="en-US" sz="2400" b="0" dirty="0">
                <a:solidFill>
                  <a:schemeClr val="tx1"/>
                </a:solidFill>
              </a:rPr>
              <a:t>= Probability Density Function</a:t>
            </a: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>
                <a:solidFill>
                  <a:srgbClr val="C00000"/>
                </a:solidFill>
                <a:sym typeface="Wingdings" pitchFamily="2" charset="2"/>
              </a:rPr>
              <a:t> Continuous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9" name="Slide Number Placeholder 3">
            <a:extLst>
              <a:ext uri="{FF2B5EF4-FFF2-40B4-BE49-F238E27FC236}">
                <a16:creationId xmlns:a16="http://schemas.microsoft.com/office/drawing/2014/main" id="{43293406-E3C1-EA44-9AF9-701AA5B25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723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Cumulative Density Function (CDF)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A82DB064-3F2B-FE46-9B89-5EE0035F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9A463E-9531-7E47-BE43-A4DE42B5BCA6}"/>
              </a:ext>
            </a:extLst>
          </p:cNvPr>
          <p:cNvGrpSpPr/>
          <p:nvPr/>
        </p:nvGrpSpPr>
        <p:grpSpPr>
          <a:xfrm>
            <a:off x="1055511" y="1154909"/>
            <a:ext cx="7032978" cy="4835172"/>
            <a:chOff x="2579511" y="1657703"/>
            <a:chExt cx="7032978" cy="483517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F8171C3-125E-7540-849F-85918392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45F98C-78DD-E44C-B9E9-CDEA23ACFD7E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1739C1-5E69-8C4C-81FE-1DFF7301D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BC7EDF-0008-774F-8971-547FA335062B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0136493-715B-2643-B044-FD8B96E57B6F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426A0F-6215-5E4B-BD14-C1AB60B3A155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698B62-4A8C-1944-B1BC-6ABDFA1F962D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778B2F-7DEE-4C41-B5F6-49731D60C860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7224F49F-F927-DE4C-98E2-C5A44E79D60B}"/>
              </a:ext>
            </a:extLst>
          </p:cNvPr>
          <p:cNvSpPr txBox="1"/>
          <p:nvPr/>
        </p:nvSpPr>
        <p:spPr>
          <a:xfrm>
            <a:off x="1333773" y="5887803"/>
            <a:ext cx="6476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that tomorrow’s temperature is </a:t>
            </a:r>
            <a:r>
              <a:rPr lang="en-US" sz="2400" b="1" dirty="0"/>
              <a:t>&lt;</a:t>
            </a:r>
            <a:r>
              <a:rPr lang="en-US" sz="2400" dirty="0"/>
              <a:t> 1 ℃?</a:t>
            </a:r>
          </a:p>
        </p:txBody>
      </p:sp>
    </p:spTree>
    <p:extLst>
      <p:ext uri="{BB962C8B-B14F-4D97-AF65-F5344CB8AC3E}">
        <p14:creationId xmlns:p14="http://schemas.microsoft.com/office/powerpoint/2010/main" val="2873767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Survival Function</a:t>
            </a:r>
          </a:p>
        </p:txBody>
      </p:sp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A82DB064-3F2B-FE46-9B89-5EE0035F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09A463E-9531-7E47-BE43-A4DE42B5BCA6}"/>
              </a:ext>
            </a:extLst>
          </p:cNvPr>
          <p:cNvGrpSpPr/>
          <p:nvPr/>
        </p:nvGrpSpPr>
        <p:grpSpPr>
          <a:xfrm>
            <a:off x="1055511" y="1154909"/>
            <a:ext cx="7032978" cy="4835172"/>
            <a:chOff x="2579511" y="1657703"/>
            <a:chExt cx="7032978" cy="4835172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FF8171C3-125E-7540-849F-85918392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545F98C-78DD-E44C-B9E9-CDEA23ACFD7E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61739C1-5E69-8C4C-81FE-1DFF7301D5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3BC7EDF-0008-774F-8971-547FA335062B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0136493-715B-2643-B044-FD8B96E57B6F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7426A0F-6215-5E4B-BD14-C1AB60B3A155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06698B62-4A8C-1944-B1BC-6ABDFA1F962D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16778B2F-7DEE-4C41-B5F6-49731D60C860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E24A122-D51B-724B-8ECB-60A77E15A77B}"/>
              </a:ext>
            </a:extLst>
          </p:cNvPr>
          <p:cNvSpPr txBox="1"/>
          <p:nvPr/>
        </p:nvSpPr>
        <p:spPr>
          <a:xfrm>
            <a:off x="7302670" y="1554671"/>
            <a:ext cx="90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24DEA29-56BB-E34C-8ADF-82FE633B019C}"/>
              </a:ext>
            </a:extLst>
          </p:cNvPr>
          <p:cNvCxnSpPr>
            <a:cxnSpLocks/>
          </p:cNvCxnSpPr>
          <p:nvPr/>
        </p:nvCxnSpPr>
        <p:spPr>
          <a:xfrm flipH="1">
            <a:off x="3871905" y="1698169"/>
            <a:ext cx="3115625" cy="3265714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56941726-8024-4349-A6A2-972FD0B5084A}"/>
              </a:ext>
            </a:extLst>
          </p:cNvPr>
          <p:cNvSpPr/>
          <p:nvPr/>
        </p:nvSpPr>
        <p:spPr>
          <a:xfrm>
            <a:off x="7055849" y="2101715"/>
            <a:ext cx="158769" cy="306799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C03809B0-6734-5D47-A2B3-F872AD594158}"/>
              </a:ext>
            </a:extLst>
          </p:cNvPr>
          <p:cNvSpPr/>
          <p:nvPr/>
        </p:nvSpPr>
        <p:spPr>
          <a:xfrm>
            <a:off x="7055849" y="1409543"/>
            <a:ext cx="158766" cy="659588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158444-7129-7440-84AF-71587D17FF5F}"/>
              </a:ext>
            </a:extLst>
          </p:cNvPr>
          <p:cNvSpPr txBox="1"/>
          <p:nvPr/>
        </p:nvSpPr>
        <p:spPr>
          <a:xfrm>
            <a:off x="7344605" y="3439101"/>
            <a:ext cx="1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CDF(x=1)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ACBCDE-B6E6-034C-885E-CCA0B839DE72}"/>
              </a:ext>
            </a:extLst>
          </p:cNvPr>
          <p:cNvSpPr txBox="1"/>
          <p:nvPr/>
        </p:nvSpPr>
        <p:spPr>
          <a:xfrm>
            <a:off x="1333773" y="5887803"/>
            <a:ext cx="6476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that tomorrow’s temperature is </a:t>
            </a:r>
            <a:r>
              <a:rPr lang="en-US" sz="2400" b="1" dirty="0"/>
              <a:t>&gt;</a:t>
            </a:r>
            <a:r>
              <a:rPr lang="en-US" sz="2400" dirty="0"/>
              <a:t> 1 ℃?</a:t>
            </a:r>
          </a:p>
        </p:txBody>
      </p:sp>
    </p:spTree>
    <p:extLst>
      <p:ext uri="{BB962C8B-B14F-4D97-AF65-F5344CB8AC3E}">
        <p14:creationId xmlns:p14="http://schemas.microsoft.com/office/powerpoint/2010/main" val="3722545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Statistic: Mean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851C34-3803-1F4C-A2D2-B946D3EC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711E78-01F0-5243-85AE-CDFEF7C74111}"/>
              </a:ext>
            </a:extLst>
          </p:cNvPr>
          <p:cNvSpPr txBox="1"/>
          <p:nvPr/>
        </p:nvSpPr>
        <p:spPr>
          <a:xfrm>
            <a:off x="6937331" y="407204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6C575D-160F-E944-A187-26DE5BE44CA2}"/>
                  </a:ext>
                </a:extLst>
              </p:cNvPr>
              <p:cNvSpPr txBox="1"/>
              <p:nvPr/>
            </p:nvSpPr>
            <p:spPr>
              <a:xfrm>
                <a:off x="779398" y="5033818"/>
                <a:ext cx="2745688" cy="113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46C575D-160F-E944-A187-26DE5BE44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398" y="5033818"/>
                <a:ext cx="2745688" cy="1135567"/>
              </a:xfrm>
              <a:prstGeom prst="rect">
                <a:avLst/>
              </a:prstGeom>
              <a:blipFill>
                <a:blip r:embed="rId3"/>
                <a:stretch>
                  <a:fillRect l="-19355" t="-131111" b="-18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E98A7E-E69C-3A48-90BC-19BA02BD24A5}"/>
                  </a:ext>
                </a:extLst>
              </p:cNvPr>
              <p:cNvSpPr txBox="1"/>
              <p:nvPr/>
            </p:nvSpPr>
            <p:spPr>
              <a:xfrm>
                <a:off x="4995406" y="4890131"/>
                <a:ext cx="3595728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CE98A7E-E69C-3A48-90BC-19BA02BD2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406" y="4890131"/>
                <a:ext cx="3595728" cy="1388393"/>
              </a:xfrm>
              <a:prstGeom prst="rect">
                <a:avLst/>
              </a:prstGeom>
              <a:blipFill>
                <a:blip r:embed="rId4"/>
                <a:stretch>
                  <a:fillRect l="-10915" t="-109910" b="-170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4AE30B-42D7-7B47-850F-CBF583314035}"/>
              </a:ext>
            </a:extLst>
          </p:cNvPr>
          <p:cNvCxnSpPr>
            <a:cxnSpLocks/>
          </p:cNvCxnSpPr>
          <p:nvPr/>
        </p:nvCxnSpPr>
        <p:spPr>
          <a:xfrm>
            <a:off x="7136049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F7E719-09E7-B942-939A-7B7F34B2A90B}"/>
              </a:ext>
            </a:extLst>
          </p:cNvPr>
          <p:cNvCxnSpPr>
            <a:cxnSpLocks/>
          </p:cNvCxnSpPr>
          <p:nvPr/>
        </p:nvCxnSpPr>
        <p:spPr>
          <a:xfrm>
            <a:off x="2460353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5409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C33893-C1FD-CF4C-91EC-7A35879269D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Statistic: Variance </a:t>
                </a:r>
                <a:r>
                  <a:rPr lang="en-US" dirty="0">
                    <a:solidFill>
                      <a:schemeClr val="accent1"/>
                    </a:solidFill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) </a:t>
                </a:r>
                <a:r>
                  <a:rPr lang="en-US" dirty="0"/>
                  <a:t>about Mean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1C33893-C1FD-CF4C-91EC-7A35879269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065" t="-1764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851C34-3803-1F4C-A2D2-B946D3EC9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711E78-01F0-5243-85AE-CDFEF7C74111}"/>
              </a:ext>
            </a:extLst>
          </p:cNvPr>
          <p:cNvSpPr txBox="1"/>
          <p:nvPr/>
        </p:nvSpPr>
        <p:spPr>
          <a:xfrm>
            <a:off x="6937331" y="407204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F4AE30B-42D7-7B47-850F-CBF583314035}"/>
              </a:ext>
            </a:extLst>
          </p:cNvPr>
          <p:cNvCxnSpPr>
            <a:cxnSpLocks/>
          </p:cNvCxnSpPr>
          <p:nvPr/>
        </p:nvCxnSpPr>
        <p:spPr>
          <a:xfrm>
            <a:off x="7136049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EF7E719-09E7-B942-939A-7B7F34B2A90B}"/>
              </a:ext>
            </a:extLst>
          </p:cNvPr>
          <p:cNvCxnSpPr>
            <a:cxnSpLocks/>
          </p:cNvCxnSpPr>
          <p:nvPr/>
        </p:nvCxnSpPr>
        <p:spPr>
          <a:xfrm>
            <a:off x="2460353" y="1829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3B3D7F-6626-BC42-862B-93784E533AA3}"/>
                  </a:ext>
                </a:extLst>
              </p:cNvPr>
              <p:cNvSpPr txBox="1"/>
              <p:nvPr/>
            </p:nvSpPr>
            <p:spPr>
              <a:xfrm>
                <a:off x="641371" y="5049917"/>
                <a:ext cx="2946704" cy="11355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B3B3D7F-6626-BC42-862B-93784E533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371" y="5049917"/>
                <a:ext cx="2946704" cy="1135567"/>
              </a:xfrm>
              <a:prstGeom prst="rect">
                <a:avLst/>
              </a:prstGeom>
              <a:blipFill>
                <a:blip r:embed="rId5"/>
                <a:stretch>
                  <a:fillRect l="-11588" t="-129670" b="-180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CC4864-B886-4D48-A9E2-282D8E303D93}"/>
                  </a:ext>
                </a:extLst>
              </p:cNvPr>
              <p:cNvSpPr txBox="1"/>
              <p:nvPr/>
            </p:nvSpPr>
            <p:spPr>
              <a:xfrm>
                <a:off x="4150690" y="4857473"/>
                <a:ext cx="4826514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CC4864-B886-4D48-A9E2-282D8E303D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0690" y="4857473"/>
                <a:ext cx="4826514" cy="1388393"/>
              </a:xfrm>
              <a:prstGeom prst="rect">
                <a:avLst/>
              </a:prstGeom>
              <a:blipFill>
                <a:blip r:embed="rId6"/>
                <a:stretch>
                  <a:fillRect l="-3927" t="-110811" b="-169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F7DEAB9-C7AC-C74C-ADED-325091D47455}"/>
              </a:ext>
            </a:extLst>
          </p:cNvPr>
          <p:cNvCxnSpPr/>
          <p:nvPr/>
        </p:nvCxnSpPr>
        <p:spPr>
          <a:xfrm>
            <a:off x="7130922" y="2954945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617AAF-11FB-D448-B20D-E965CF3E8639}"/>
                  </a:ext>
                </a:extLst>
              </p:cNvPr>
              <p:cNvSpPr txBox="1"/>
              <p:nvPr/>
            </p:nvSpPr>
            <p:spPr>
              <a:xfrm>
                <a:off x="7345573" y="2601596"/>
                <a:ext cx="2559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9617AAF-11FB-D448-B20D-E965CF3E86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573" y="2601596"/>
                <a:ext cx="255968" cy="369332"/>
              </a:xfrm>
              <a:prstGeom prst="rect">
                <a:avLst/>
              </a:prstGeom>
              <a:blipFill>
                <a:blip r:embed="rId7"/>
                <a:stretch>
                  <a:fillRect l="-14286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6CCEA9B-2AAD-2C4A-9EC7-7ABEE110CAC4}"/>
              </a:ext>
            </a:extLst>
          </p:cNvPr>
          <p:cNvCxnSpPr/>
          <p:nvPr/>
        </p:nvCxnSpPr>
        <p:spPr>
          <a:xfrm>
            <a:off x="2492153" y="2954945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37725-750E-3249-A9FB-59C258E9F83F}"/>
                  </a:ext>
                </a:extLst>
              </p:cNvPr>
              <p:cNvSpPr txBox="1"/>
              <p:nvPr/>
            </p:nvSpPr>
            <p:spPr>
              <a:xfrm>
                <a:off x="2706804" y="2601596"/>
                <a:ext cx="25596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0637725-750E-3249-A9FB-59C258E9F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804" y="2601596"/>
                <a:ext cx="255968" cy="369332"/>
              </a:xfrm>
              <a:prstGeom prst="rect">
                <a:avLst/>
              </a:prstGeom>
              <a:blipFill>
                <a:blip r:embed="rId7"/>
                <a:stretch>
                  <a:fillRect l="-14286" r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F71E6B7-0289-CC41-8586-1F54BC8876DC}"/>
              </a:ext>
            </a:extLst>
          </p:cNvPr>
          <p:cNvCxnSpPr>
            <a:cxnSpLocks/>
          </p:cNvCxnSpPr>
          <p:nvPr/>
        </p:nvCxnSpPr>
        <p:spPr>
          <a:xfrm flipH="1">
            <a:off x="1726744" y="2952959"/>
            <a:ext cx="73360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53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Shape of a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006078-9C5D-7145-AE3F-974BF815F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E888FE-1E2B-464C-A7C3-AB99D4705992}"/>
                  </a:ext>
                </a:extLst>
              </p:cNvPr>
              <p:cNvSpPr txBox="1"/>
              <p:nvPr/>
            </p:nvSpPr>
            <p:spPr>
              <a:xfrm>
                <a:off x="4143083" y="5834390"/>
                <a:ext cx="11392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BE888FE-1E2B-464C-A7C3-AB99D47059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3083" y="5834390"/>
                <a:ext cx="1139222" cy="523220"/>
              </a:xfrm>
              <a:prstGeom prst="rect">
                <a:avLst/>
              </a:prstGeom>
              <a:blipFill>
                <a:blip r:embed="rId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76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E059-9E3B-3A4A-9A82-BD49D6550C66}"/>
              </a:ext>
            </a:extLst>
          </p:cNvPr>
          <p:cNvSpPr txBox="1"/>
          <p:nvPr/>
        </p:nvSpPr>
        <p:spPr>
          <a:xfrm>
            <a:off x="504386" y="1312382"/>
            <a:ext cx="81352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for </a:t>
            </a:r>
            <a:r>
              <a:rPr lang="en-US" sz="2800" b="1" i="1" dirty="0"/>
              <a:t>k</a:t>
            </a:r>
            <a:r>
              <a:rPr lang="en-US" sz="2800" dirty="0"/>
              <a:t> successes out of </a:t>
            </a:r>
            <a:r>
              <a:rPr lang="en-US" sz="2800" b="1" i="1" dirty="0"/>
              <a:t>n</a:t>
            </a:r>
            <a:r>
              <a:rPr lang="en-US" sz="2800" dirty="0"/>
              <a:t> identical and independent trials each with a probability of success </a:t>
            </a:r>
            <a:r>
              <a:rPr lang="en-US" sz="2800" b="1" i="1" dirty="0"/>
              <a:t>p</a:t>
            </a:r>
            <a:r>
              <a:rPr lang="en-US" sz="2800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D45D2-D878-DD42-AD06-E3783072595A}"/>
                  </a:ext>
                </a:extLst>
              </p:cNvPr>
              <p:cNvSpPr txBox="1"/>
              <p:nvPr/>
            </p:nvSpPr>
            <p:spPr>
              <a:xfrm>
                <a:off x="2495629" y="2824894"/>
                <a:ext cx="415274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𝐵𝑖𝑛𝑜𝑚𝑖𝑎𝑙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8FD45D2-D878-DD42-AD06-E37830725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29" y="2824894"/>
                <a:ext cx="4152740" cy="523220"/>
              </a:xfrm>
              <a:prstGeom prst="rect">
                <a:avLst/>
              </a:prstGeom>
              <a:blipFill>
                <a:blip r:embed="rId3"/>
                <a:stretch>
                  <a:fillRect r="-30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Probability mass function for the binomial distribution">
            <a:extLst>
              <a:ext uri="{FF2B5EF4-FFF2-40B4-BE49-F238E27FC236}">
                <a16:creationId xmlns:a16="http://schemas.microsoft.com/office/drawing/2014/main" id="{F89EA459-24F6-FE40-BCBE-BAEE3566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117" y="3906520"/>
            <a:ext cx="381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7624F-E749-2B4C-8CCF-0E64AE36C3C9}"/>
                  </a:ext>
                </a:extLst>
              </p:cNvPr>
              <p:cNvSpPr txBox="1"/>
              <p:nvPr/>
            </p:nvSpPr>
            <p:spPr>
              <a:xfrm>
                <a:off x="5595598" y="4622288"/>
                <a:ext cx="129022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:endParaRPr lang="en-US" sz="20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𝑛𝑝𝑞</m:t>
                      </m:r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307624F-E749-2B4C-8CCF-0E64AE36C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5598" y="4622288"/>
                <a:ext cx="1290225" cy="923330"/>
              </a:xfrm>
              <a:prstGeom prst="rect">
                <a:avLst/>
              </a:prstGeom>
              <a:blipFill>
                <a:blip r:embed="rId5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25553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E059-9E3B-3A4A-9A82-BD49D6550C66}"/>
              </a:ext>
            </a:extLst>
          </p:cNvPr>
          <p:cNvSpPr txBox="1"/>
          <p:nvPr/>
        </p:nvSpPr>
        <p:spPr>
          <a:xfrm>
            <a:off x="504386" y="936149"/>
            <a:ext cx="81352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Fair coin: probability of 2 out of 3 heads?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C0B6E-081C-274D-93A8-EFD8ADF55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56" y="2343921"/>
            <a:ext cx="2645077" cy="39676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688865-8BEE-CD4D-B136-6CBEF962B97A}"/>
              </a:ext>
            </a:extLst>
          </p:cNvPr>
          <p:cNvCxnSpPr>
            <a:cxnSpLocks/>
          </p:cNvCxnSpPr>
          <p:nvPr/>
        </p:nvCxnSpPr>
        <p:spPr>
          <a:xfrm>
            <a:off x="798583" y="2059446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5FB387-709E-674A-9435-2B6B12D24B6A}"/>
              </a:ext>
            </a:extLst>
          </p:cNvPr>
          <p:cNvCxnSpPr>
            <a:cxnSpLocks/>
          </p:cNvCxnSpPr>
          <p:nvPr/>
        </p:nvCxnSpPr>
        <p:spPr>
          <a:xfrm>
            <a:off x="1540440" y="2059446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C12917-2B0E-244F-B672-58C5016DC82A}"/>
              </a:ext>
            </a:extLst>
          </p:cNvPr>
          <p:cNvCxnSpPr>
            <a:cxnSpLocks/>
          </p:cNvCxnSpPr>
          <p:nvPr/>
        </p:nvCxnSpPr>
        <p:spPr>
          <a:xfrm>
            <a:off x="2372544" y="2059446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B313C1-B70A-6D43-B372-65EFE22E7173}"/>
              </a:ext>
            </a:extLst>
          </p:cNvPr>
          <p:cNvSpPr txBox="1"/>
          <p:nvPr/>
        </p:nvSpPr>
        <p:spPr>
          <a:xfrm>
            <a:off x="504386" y="1752742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64896-AAA3-E242-BD87-9D06660B8628}"/>
              </a:ext>
            </a:extLst>
          </p:cNvPr>
          <p:cNvSpPr txBox="1"/>
          <p:nvPr/>
        </p:nvSpPr>
        <p:spPr>
          <a:xfrm>
            <a:off x="1221118" y="1748392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DC673-C1FB-7340-875C-24D9468CE215}"/>
              </a:ext>
            </a:extLst>
          </p:cNvPr>
          <p:cNvSpPr txBox="1"/>
          <p:nvPr/>
        </p:nvSpPr>
        <p:spPr>
          <a:xfrm>
            <a:off x="2061683" y="1748392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65B2-5BB9-654B-A7AB-9BB7F9B1102E}"/>
              </a:ext>
            </a:extLst>
          </p:cNvPr>
          <p:cNvSpPr/>
          <p:nvPr/>
        </p:nvSpPr>
        <p:spPr>
          <a:xfrm>
            <a:off x="2775148" y="3213415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D7F6F7-DD28-F94F-BB96-B9669E827497}"/>
              </a:ext>
            </a:extLst>
          </p:cNvPr>
          <p:cNvSpPr/>
          <p:nvPr/>
        </p:nvSpPr>
        <p:spPr>
          <a:xfrm>
            <a:off x="2775147" y="4550342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6912-F662-3442-AF77-AE30AA0ED7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4924" y="2263538"/>
            <a:ext cx="4678363" cy="350877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FD5F25F-A7BE-A64C-ADE8-F9A1B5EA3129}"/>
              </a:ext>
            </a:extLst>
          </p:cNvPr>
          <p:cNvSpPr txBox="1"/>
          <p:nvPr/>
        </p:nvSpPr>
        <p:spPr>
          <a:xfrm>
            <a:off x="5718805" y="564774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heads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EE207-7C13-044D-87AC-9B6289355809}"/>
              </a:ext>
            </a:extLst>
          </p:cNvPr>
          <p:cNvSpPr txBox="1"/>
          <p:nvPr/>
        </p:nvSpPr>
        <p:spPr>
          <a:xfrm rot="16200000">
            <a:off x="3438591" y="3749040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98B5D-EDD6-AA46-A2B2-8E18AA217743}"/>
                  </a:ext>
                </a:extLst>
              </p:cNvPr>
              <p:cNvSpPr txBox="1"/>
              <p:nvPr/>
            </p:nvSpPr>
            <p:spPr>
              <a:xfrm>
                <a:off x="7273476" y="2544196"/>
                <a:ext cx="12314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0.5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98B5D-EDD6-AA46-A2B2-8E18AA2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476" y="2544196"/>
                <a:ext cx="1231426" cy="830997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007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A82A635-EF38-A041-B2F8-BECDE5258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24" y="2273745"/>
            <a:ext cx="4664754" cy="34985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E059-9E3B-3A4A-9A82-BD49D6550C66}"/>
              </a:ext>
            </a:extLst>
          </p:cNvPr>
          <p:cNvSpPr txBox="1"/>
          <p:nvPr/>
        </p:nvSpPr>
        <p:spPr>
          <a:xfrm>
            <a:off x="389353" y="947911"/>
            <a:ext cx="8365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Biased coin (40% heads): probability of 2 out of 3 heads?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31C0B6E-081C-274D-93A8-EFD8ADF55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56" y="2343921"/>
            <a:ext cx="2645077" cy="396761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688865-8BEE-CD4D-B136-6CBEF962B97A}"/>
              </a:ext>
            </a:extLst>
          </p:cNvPr>
          <p:cNvCxnSpPr>
            <a:cxnSpLocks/>
          </p:cNvCxnSpPr>
          <p:nvPr/>
        </p:nvCxnSpPr>
        <p:spPr>
          <a:xfrm>
            <a:off x="798583" y="2059446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5FB387-709E-674A-9435-2B6B12D24B6A}"/>
              </a:ext>
            </a:extLst>
          </p:cNvPr>
          <p:cNvCxnSpPr>
            <a:cxnSpLocks/>
          </p:cNvCxnSpPr>
          <p:nvPr/>
        </p:nvCxnSpPr>
        <p:spPr>
          <a:xfrm>
            <a:off x="1540440" y="2059446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9C12917-2B0E-244F-B672-58C5016DC82A}"/>
              </a:ext>
            </a:extLst>
          </p:cNvPr>
          <p:cNvCxnSpPr>
            <a:cxnSpLocks/>
          </p:cNvCxnSpPr>
          <p:nvPr/>
        </p:nvCxnSpPr>
        <p:spPr>
          <a:xfrm>
            <a:off x="2372544" y="2059446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B313C1-B70A-6D43-B372-65EFE22E7173}"/>
              </a:ext>
            </a:extLst>
          </p:cNvPr>
          <p:cNvSpPr txBox="1"/>
          <p:nvPr/>
        </p:nvSpPr>
        <p:spPr>
          <a:xfrm>
            <a:off x="504386" y="1752742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164896-AAA3-E242-BD87-9D06660B8628}"/>
              </a:ext>
            </a:extLst>
          </p:cNvPr>
          <p:cNvSpPr txBox="1"/>
          <p:nvPr/>
        </p:nvSpPr>
        <p:spPr>
          <a:xfrm>
            <a:off x="1221118" y="1748392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94DC673-C1FB-7340-875C-24D9468CE215}"/>
              </a:ext>
            </a:extLst>
          </p:cNvPr>
          <p:cNvSpPr txBox="1"/>
          <p:nvPr/>
        </p:nvSpPr>
        <p:spPr>
          <a:xfrm>
            <a:off x="2061683" y="1748392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2865B2-5BB9-654B-A7AB-9BB7F9B1102E}"/>
              </a:ext>
            </a:extLst>
          </p:cNvPr>
          <p:cNvSpPr/>
          <p:nvPr/>
        </p:nvSpPr>
        <p:spPr>
          <a:xfrm>
            <a:off x="2775148" y="3213415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D7F6F7-DD28-F94F-BB96-B9669E827497}"/>
              </a:ext>
            </a:extLst>
          </p:cNvPr>
          <p:cNvSpPr/>
          <p:nvPr/>
        </p:nvSpPr>
        <p:spPr>
          <a:xfrm>
            <a:off x="2775147" y="4550342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D5F25F-A7BE-A64C-ADE8-F9A1B5EA3129}"/>
              </a:ext>
            </a:extLst>
          </p:cNvPr>
          <p:cNvSpPr txBox="1"/>
          <p:nvPr/>
        </p:nvSpPr>
        <p:spPr>
          <a:xfrm>
            <a:off x="5718805" y="564774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heads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BEE207-7C13-044D-87AC-9B6289355809}"/>
              </a:ext>
            </a:extLst>
          </p:cNvPr>
          <p:cNvSpPr txBox="1"/>
          <p:nvPr/>
        </p:nvSpPr>
        <p:spPr>
          <a:xfrm rot="16200000">
            <a:off x="3438591" y="3749040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98B5D-EDD6-AA46-A2B2-8E18AA217743}"/>
                  </a:ext>
                </a:extLst>
              </p:cNvPr>
              <p:cNvSpPr txBox="1"/>
              <p:nvPr/>
            </p:nvSpPr>
            <p:spPr>
              <a:xfrm>
                <a:off x="7273476" y="2544196"/>
                <a:ext cx="123142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C798B5D-EDD6-AA46-A2B2-8E18AA217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3476" y="2544196"/>
                <a:ext cx="1231427" cy="830997"/>
              </a:xfrm>
              <a:prstGeom prst="rect">
                <a:avLst/>
              </a:prstGeom>
              <a:blipFill>
                <a:blip r:embed="rId5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77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E059-9E3B-3A4A-9A82-BD49D6550C66}"/>
              </a:ext>
            </a:extLst>
          </p:cNvPr>
          <p:cNvSpPr txBox="1"/>
          <p:nvPr/>
        </p:nvSpPr>
        <p:spPr>
          <a:xfrm>
            <a:off x="504384" y="1141301"/>
            <a:ext cx="8135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Presynaptic stimulation elicits release of a synaptic vesicle with neurotransmitter with a 30% probability. How many vesicles are expected to be released across five separate stimulations.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9DE9-923C-1948-86B8-216D15F8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11" y="2413476"/>
            <a:ext cx="5185805" cy="3889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0CA56-BE42-A847-B267-1CBCC9002869}"/>
              </a:ext>
            </a:extLst>
          </p:cNvPr>
          <p:cNvSpPr txBox="1"/>
          <p:nvPr/>
        </p:nvSpPr>
        <p:spPr>
          <a:xfrm>
            <a:off x="2083028" y="6122015"/>
            <a:ext cx="282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vesicles released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D0B-4CCD-E646-B26D-00B4A946F974}"/>
              </a:ext>
            </a:extLst>
          </p:cNvPr>
          <p:cNvSpPr txBox="1"/>
          <p:nvPr/>
        </p:nvSpPr>
        <p:spPr>
          <a:xfrm rot="16200000">
            <a:off x="47995" y="4046780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E19C7F-C8F9-5743-90D8-0727C20075CF}"/>
                  </a:ext>
                </a:extLst>
              </p:cNvPr>
              <p:cNvSpPr txBox="1"/>
              <p:nvPr/>
            </p:nvSpPr>
            <p:spPr>
              <a:xfrm>
                <a:off x="4289883" y="2850358"/>
                <a:ext cx="12314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E19C7F-C8F9-5743-90D8-0727C200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83" y="2850358"/>
                <a:ext cx="1231426" cy="830997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707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99F520-23EE-2B47-84F0-FF8AAAF9D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56" y="1208251"/>
            <a:ext cx="1391408" cy="139140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F217185-3397-B742-B0CC-C63BB161A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8207" y="1449059"/>
            <a:ext cx="1840960" cy="1150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CB1C2-B438-694B-B0F2-C92FDF1F3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7608" y="1208251"/>
            <a:ext cx="4626036" cy="34695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A6F09B6-5F3B-0142-A169-62A701B21F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2031" b="33103"/>
          <a:stretch/>
        </p:blipFill>
        <p:spPr>
          <a:xfrm>
            <a:off x="4175152" y="5112903"/>
            <a:ext cx="4626036" cy="10736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ECA9064-4263-AD4D-8546-A90D9288D1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356" y="2943015"/>
            <a:ext cx="3448811" cy="326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5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Binomial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DCE059-9E3B-3A4A-9A82-BD49D6550C66}"/>
              </a:ext>
            </a:extLst>
          </p:cNvPr>
          <p:cNvSpPr txBox="1"/>
          <p:nvPr/>
        </p:nvSpPr>
        <p:spPr>
          <a:xfrm>
            <a:off x="504384" y="1141301"/>
            <a:ext cx="81352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Presynaptic stimulation elicits release of a synaptic vesicle with neurotransmitter with a 30% probability. How many vesicles are expected to be released across five separate stimulations.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BC9DE9-923C-1948-86B8-216D15F80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411" y="2413476"/>
            <a:ext cx="5185805" cy="3889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80CA56-BE42-A847-B267-1CBCC9002869}"/>
              </a:ext>
            </a:extLst>
          </p:cNvPr>
          <p:cNvSpPr txBox="1"/>
          <p:nvPr/>
        </p:nvSpPr>
        <p:spPr>
          <a:xfrm>
            <a:off x="2083028" y="6122015"/>
            <a:ext cx="2822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# of vesicles released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08FD0B-4CCD-E646-B26D-00B4A946F974}"/>
              </a:ext>
            </a:extLst>
          </p:cNvPr>
          <p:cNvSpPr txBox="1"/>
          <p:nvPr/>
        </p:nvSpPr>
        <p:spPr>
          <a:xfrm rot="16200000">
            <a:off x="47995" y="4046780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E19C7F-C8F9-5743-90D8-0727C20075CF}"/>
                  </a:ext>
                </a:extLst>
              </p:cNvPr>
              <p:cNvSpPr txBox="1"/>
              <p:nvPr/>
            </p:nvSpPr>
            <p:spPr>
              <a:xfrm>
                <a:off x="4289883" y="2850358"/>
                <a:ext cx="1231426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CE19C7F-C8F9-5743-90D8-0727C20075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883" y="2850358"/>
                <a:ext cx="1231426" cy="830997"/>
              </a:xfrm>
              <a:prstGeom prst="rect">
                <a:avLst/>
              </a:prstGeom>
              <a:blipFill>
                <a:blip r:embed="rId4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0E7057A-A773-0744-AD12-589A2B42B4F2}"/>
              </a:ext>
            </a:extLst>
          </p:cNvPr>
          <p:cNvSpPr txBox="1"/>
          <p:nvPr/>
        </p:nvSpPr>
        <p:spPr>
          <a:xfrm>
            <a:off x="6004707" y="3239913"/>
            <a:ext cx="2761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Remember the Assumptions!!!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What if stimulations came in a high frequency train?</a:t>
            </a:r>
          </a:p>
        </p:txBody>
      </p:sp>
    </p:spTree>
    <p:extLst>
      <p:ext uri="{BB962C8B-B14F-4D97-AF65-F5344CB8AC3E}">
        <p14:creationId xmlns:p14="http://schemas.microsoft.com/office/powerpoint/2010/main" val="2533423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Poisson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/>
              <p:nvPr/>
            </p:nvSpPr>
            <p:spPr>
              <a:xfrm>
                <a:off x="504384" y="1141301"/>
                <a:ext cx="8135227" cy="2359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Probability for </a:t>
                </a:r>
                <a:r>
                  <a:rPr lang="en-US" sz="2400" b="1" i="1" dirty="0"/>
                  <a:t>k</a:t>
                </a:r>
                <a:r>
                  <a:rPr lang="en-US" sz="2400" dirty="0"/>
                  <a:t> independent random events to occur within an interval (e.g. time or space) given that they occur at an average overall rate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e.g. # of spikes/min</a:t>
                </a:r>
              </a:p>
              <a:p>
                <a:r>
                  <a:rPr lang="en-US" sz="2400" dirty="0"/>
                  <a:t>e.g. # of vesicles per unit of synaptic area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4" y="1141301"/>
                <a:ext cx="8135227" cy="2359941"/>
              </a:xfrm>
              <a:prstGeom prst="rect">
                <a:avLst/>
              </a:prstGeom>
              <a:blipFill>
                <a:blip r:embed="rId3"/>
                <a:stretch>
                  <a:fillRect l="-1090" t="-2139" r="-779" b="-2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/>
              <p:nvPr/>
            </p:nvSpPr>
            <p:spPr>
              <a:xfrm>
                <a:off x="2495629" y="3726352"/>
                <a:ext cx="356713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𝑃𝑜𝑖𝑠𝑠𝑜𝑛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5629" y="3726352"/>
                <a:ext cx="3567130" cy="523220"/>
              </a:xfrm>
              <a:prstGeom prst="rect">
                <a:avLst/>
              </a:prstGeom>
              <a:blipFill>
                <a:blip r:embed="rId4"/>
                <a:stretch>
                  <a:fillRect r="-709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4C8AB48A-55D6-B840-A2F5-AF37FFD3B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476" y="4474682"/>
            <a:ext cx="2896306" cy="2236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A2010-9187-F04F-9632-F67A0C9A2EA5}"/>
                  </a:ext>
                </a:extLst>
              </p:cNvPr>
              <p:cNvSpPr txBox="1"/>
              <p:nvPr/>
            </p:nvSpPr>
            <p:spPr>
              <a:xfrm>
                <a:off x="5105569" y="5013574"/>
                <a:ext cx="847668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54A2010-9187-F04F-9632-F67A0C9A2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569" y="5013574"/>
                <a:ext cx="847668" cy="923330"/>
              </a:xfrm>
              <a:prstGeom prst="rect">
                <a:avLst/>
              </a:prstGeom>
              <a:blipFill>
                <a:blip r:embed="rId6"/>
                <a:stretch>
                  <a:fillRect l="-1493" r="-4478" b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0627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Exponential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/>
              <p:nvPr/>
            </p:nvSpPr>
            <p:spPr>
              <a:xfrm>
                <a:off x="504384" y="1141301"/>
                <a:ext cx="81352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Probability density for the interval </a:t>
                </a:r>
                <a:r>
                  <a:rPr lang="en-US" sz="2400" b="1" i="1" dirty="0"/>
                  <a:t>t</a:t>
                </a:r>
                <a:r>
                  <a:rPr lang="en-US" sz="2400" dirty="0"/>
                  <a:t> between independent random events occurring at an average rate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e.g. time interval between spikes</a:t>
                </a:r>
              </a:p>
              <a:p>
                <a:r>
                  <a:rPr lang="en-US" sz="2400" dirty="0"/>
                  <a:t>e.g. time a protein spends in a given conformation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4" y="1141301"/>
                <a:ext cx="8135227" cy="1938992"/>
              </a:xfrm>
              <a:prstGeom prst="rect">
                <a:avLst/>
              </a:prstGeom>
              <a:blipFill>
                <a:blip r:embed="rId3"/>
                <a:stretch>
                  <a:fillRect l="-1090" t="-2597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/>
              <p:nvPr/>
            </p:nvSpPr>
            <p:spPr>
              <a:xfrm>
                <a:off x="2297752" y="3500814"/>
                <a:ext cx="454848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𝑝𝑑𝑓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𝐸𝑥𝑝𝑜𝑛𝑒𝑛𝑡𝑖𝑎𝑙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752" y="3500814"/>
                <a:ext cx="4548489" cy="523220"/>
              </a:xfrm>
              <a:prstGeom prst="rect">
                <a:avLst/>
              </a:prstGeom>
              <a:blipFill>
                <a:blip r:embed="rId4"/>
                <a:stretch>
                  <a:fillRect l="-278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B20FC3-2705-3D48-9519-8B38829A7C96}"/>
                  </a:ext>
                </a:extLst>
              </p:cNvPr>
              <p:cNvSpPr txBox="1"/>
              <p:nvPr/>
            </p:nvSpPr>
            <p:spPr>
              <a:xfrm>
                <a:off x="4968611" y="4682407"/>
                <a:ext cx="1877630" cy="14641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000" dirty="0"/>
              </a:p>
              <a:p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EB20FC3-2705-3D48-9519-8B38829A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8611" y="4682407"/>
                <a:ext cx="1877630" cy="1464119"/>
              </a:xfrm>
              <a:prstGeom prst="rect">
                <a:avLst/>
              </a:prstGeom>
              <a:blipFill>
                <a:blip r:embed="rId5"/>
                <a:stretch>
                  <a:fillRect b="-6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plot of the probability density function of the exponential distribution">
            <a:extLst>
              <a:ext uri="{FF2B5EF4-FFF2-40B4-BE49-F238E27FC236}">
                <a16:creationId xmlns:a16="http://schemas.microsoft.com/office/drawing/2014/main" id="{46B38800-1F1F-B147-883B-06A4F101F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62" y="4245254"/>
            <a:ext cx="2923032" cy="23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56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/>
              <p:nvPr/>
            </p:nvSpPr>
            <p:spPr>
              <a:xfrm>
                <a:off x="504384" y="1141301"/>
                <a:ext cx="8135227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Probability density for independent random fluctuations in a value </a:t>
                </a:r>
                <a:r>
                  <a:rPr lang="en-US" sz="2400" b="1" i="1" dirty="0"/>
                  <a:t>x</a:t>
                </a:r>
                <a:r>
                  <a:rPr lang="en-US" sz="2400" dirty="0"/>
                  <a:t> about its mean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dirty="0"/>
                  <a:t> with standard deviation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e.g. a cell’s resting membrane voltage</a:t>
                </a:r>
              </a:p>
              <a:p>
                <a:r>
                  <a:rPr lang="en-US" sz="2400" dirty="0"/>
                  <a:t>e.g. weight of adult mice carrying a specific mutation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DCE059-9E3B-3A4A-9A82-BD49D6550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384" y="1141301"/>
                <a:ext cx="8135227" cy="1938992"/>
              </a:xfrm>
              <a:prstGeom prst="rect">
                <a:avLst/>
              </a:prstGeom>
              <a:blipFill>
                <a:blip r:embed="rId3"/>
                <a:stretch>
                  <a:fillRect l="-1090" t="-2597" b="-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/>
              <p:nvPr/>
            </p:nvSpPr>
            <p:spPr>
              <a:xfrm>
                <a:off x="2424838" y="3501309"/>
                <a:ext cx="42943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23D61DF-32FB-2648-B282-18EC95CF3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4838" y="3501309"/>
                <a:ext cx="4294317" cy="523220"/>
              </a:xfrm>
              <a:prstGeom prst="rect">
                <a:avLst/>
              </a:prstGeom>
              <a:blipFill>
                <a:blip r:embed="rId4"/>
                <a:stretch>
                  <a:fillRect l="-59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56ABE615-3CAE-D147-8717-A893D7232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80" y="4445546"/>
            <a:ext cx="3336096" cy="213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1DEF3A-359D-954E-A45E-46F7B042D494}"/>
                  </a:ext>
                </a:extLst>
              </p:cNvPr>
              <p:cNvSpPr txBox="1"/>
              <p:nvPr/>
            </p:nvSpPr>
            <p:spPr>
              <a:xfrm>
                <a:off x="5105569" y="5013574"/>
                <a:ext cx="589905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000" dirty="0"/>
              </a:p>
              <a:p>
                <a:pPr/>
                <a:endParaRPr lang="en-US" sz="2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81DEF3A-359D-954E-A45E-46F7B042D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569" y="5013574"/>
                <a:ext cx="589905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9885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326131"/>
            <a:ext cx="8595360" cy="641871"/>
          </a:xfrm>
        </p:spPr>
        <p:txBody>
          <a:bodyPr>
            <a:normAutofit fontScale="90000"/>
          </a:bodyPr>
          <a:lstStyle/>
          <a:p>
            <a:r>
              <a:rPr lang="en-US" dirty="0"/>
              <a:t>Standard Normal Distribution </a:t>
            </a:r>
            <a:r>
              <a:rPr lang="en-US" b="0" dirty="0"/>
              <a:t>(</a:t>
            </a:r>
            <a:r>
              <a:rPr lang="en-US" b="0" dirty="0">
                <a:latin typeface="Symbol" pitchFamily="2" charset="2"/>
              </a:rPr>
              <a:t>m</a:t>
            </a:r>
            <a:r>
              <a:rPr lang="en-US" b="0" dirty="0"/>
              <a:t>=0, </a:t>
            </a:r>
            <a:r>
              <a:rPr lang="en-US" b="0" dirty="0">
                <a:latin typeface="Symbol" pitchFamily="2" charset="2"/>
              </a:rPr>
              <a:t>s</a:t>
            </a:r>
            <a:r>
              <a:rPr lang="en-US" b="0" dirty="0"/>
              <a:t>=1)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23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E8A64CC-C1C4-E242-95EA-E0780CC1102F}"/>
              </a:ext>
            </a:extLst>
          </p:cNvPr>
          <p:cNvGrpSpPr/>
          <p:nvPr/>
        </p:nvGrpSpPr>
        <p:grpSpPr>
          <a:xfrm>
            <a:off x="470514" y="2778619"/>
            <a:ext cx="2125887" cy="1875484"/>
            <a:chOff x="2681943" y="3142478"/>
            <a:chExt cx="3380674" cy="29824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9F76F3C-6EB2-A54F-9B09-9EB1F15FA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98035" y="3235640"/>
              <a:ext cx="1854312" cy="21616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/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1DC16C8-A4FC-B547-A770-C9A8D22207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2727" y="5390791"/>
                  <a:ext cx="673490" cy="73415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ECF65A0-3B33-2B44-94F3-48F315E62120}"/>
                </a:ext>
              </a:extLst>
            </p:cNvPr>
            <p:cNvCxnSpPr>
              <a:cxnSpLocks/>
            </p:cNvCxnSpPr>
            <p:nvPr/>
          </p:nvCxnSpPr>
          <p:spPr>
            <a:xfrm>
              <a:off x="4316941" y="3266049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3A182A2-841E-0F45-9861-6210CD6AACE5}"/>
                </a:ext>
              </a:extLst>
            </p:cNvPr>
            <p:cNvCxnSpPr>
              <a:cxnSpLocks/>
            </p:cNvCxnSpPr>
            <p:nvPr/>
          </p:nvCxnSpPr>
          <p:spPr>
            <a:xfrm>
              <a:off x="4325190" y="4389133"/>
              <a:ext cx="50912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/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4E7474B-3E66-4D46-9BB6-A65B72A317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731" y="4389133"/>
                  <a:ext cx="379826" cy="587327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D26059C-53D2-B942-81F1-1D0434FF96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91325" y="3142478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EE26898-BCF0-B847-B236-1B983EBF1ADF}"/>
                </a:ext>
              </a:extLst>
            </p:cNvPr>
            <p:cNvCxnSpPr>
              <a:cxnSpLocks/>
            </p:cNvCxnSpPr>
            <p:nvPr/>
          </p:nvCxnSpPr>
          <p:spPr>
            <a:xfrm>
              <a:off x="2681943" y="5432019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FA289F0-FA24-8B4F-9B32-832DBA708337}"/>
              </a:ext>
            </a:extLst>
          </p:cNvPr>
          <p:cNvGrpSpPr/>
          <p:nvPr/>
        </p:nvGrpSpPr>
        <p:grpSpPr>
          <a:xfrm>
            <a:off x="3513566" y="2778619"/>
            <a:ext cx="2125887" cy="1875484"/>
            <a:chOff x="6220234" y="1043124"/>
            <a:chExt cx="3380674" cy="298247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8EBCB1C-E3B8-EE4B-A9B6-D39F6E447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497" y="1136286"/>
              <a:ext cx="3197970" cy="216160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/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57232DC-3252-B540-B136-8E4E5E11E0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1018" y="3291437"/>
                  <a:ext cx="673490" cy="73415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88C736-4BEF-3A4D-89AC-14A4135DF97D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32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4F23422-3F3C-314F-B792-E20B8E4F6C01}"/>
                </a:ext>
              </a:extLst>
            </p:cNvPr>
            <p:cNvCxnSpPr/>
            <p:nvPr/>
          </p:nvCxnSpPr>
          <p:spPr>
            <a:xfrm>
              <a:off x="7863481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/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AC9AE5E-9B04-3F44-8507-37E82933AF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34690" y="2201985"/>
                  <a:ext cx="407051" cy="587327"/>
                </a:xfrm>
                <a:prstGeom prst="rect">
                  <a:avLst/>
                </a:prstGeom>
                <a:blipFill>
                  <a:blip r:embed="rId7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E1351FA-94AE-B14C-A523-F72B726859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9616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2526FCE2-3D8E-BF4E-8C94-1A5B1AED0EC0}"/>
                </a:ext>
              </a:extLst>
            </p:cNvPr>
            <p:cNvCxnSpPr>
              <a:cxnSpLocks/>
            </p:cNvCxnSpPr>
            <p:nvPr/>
          </p:nvCxnSpPr>
          <p:spPr>
            <a:xfrm>
              <a:off x="6220234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0B41D42-D6CD-9845-B0FB-28A3213731B7}"/>
              </a:ext>
            </a:extLst>
          </p:cNvPr>
          <p:cNvGrpSpPr/>
          <p:nvPr/>
        </p:nvGrpSpPr>
        <p:grpSpPr>
          <a:xfrm>
            <a:off x="6634628" y="2797629"/>
            <a:ext cx="2125887" cy="1875484"/>
            <a:chOff x="1007713" y="1043124"/>
            <a:chExt cx="3380674" cy="2982472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78ECC395-669C-9C4E-B617-5639A495B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1976" y="1136287"/>
              <a:ext cx="3197970" cy="216160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/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8F2A8C5-ACD1-3844-81F0-E9873C1107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8450" y="3291437"/>
                  <a:ext cx="684093" cy="734159"/>
                </a:xfrm>
                <a:prstGeom prst="rect">
                  <a:avLst/>
                </a:prstGeom>
                <a:blipFill>
                  <a:blip r:embed="rId8"/>
                  <a:stretch>
                    <a:fillRect b="-7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EA1EEA9-E9CA-B249-B762-BBC294B66796}"/>
                </a:ext>
              </a:extLst>
            </p:cNvPr>
            <p:cNvCxnSpPr>
              <a:cxnSpLocks/>
            </p:cNvCxnSpPr>
            <p:nvPr/>
          </p:nvCxnSpPr>
          <p:spPr>
            <a:xfrm>
              <a:off x="2642711" y="1166695"/>
              <a:ext cx="0" cy="2246169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72D561D-4414-5B4C-B18F-3BEE20ED1A36}"/>
                </a:ext>
              </a:extLst>
            </p:cNvPr>
            <p:cNvCxnSpPr>
              <a:cxnSpLocks/>
            </p:cNvCxnSpPr>
            <p:nvPr/>
          </p:nvCxnSpPr>
          <p:spPr>
            <a:xfrm>
              <a:off x="2650960" y="2289779"/>
              <a:ext cx="733609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/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710813F-D76C-0D43-8797-2114F218A9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2169" y="2201985"/>
                  <a:ext cx="407051" cy="587327"/>
                </a:xfrm>
                <a:prstGeom prst="rect">
                  <a:avLst/>
                </a:prstGeom>
                <a:blipFill>
                  <a:blip r:embed="rId9"/>
                  <a:stretch>
                    <a:fillRect l="-14286" r="-95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89F81B68-4741-C044-936C-D24739AB30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7095" y="1043124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3B0535A-8EA4-4F4C-8E24-6A4C5CEA72EE}"/>
                </a:ext>
              </a:extLst>
            </p:cNvPr>
            <p:cNvCxnSpPr>
              <a:cxnSpLocks/>
            </p:cNvCxnSpPr>
            <p:nvPr/>
          </p:nvCxnSpPr>
          <p:spPr>
            <a:xfrm>
              <a:off x="1007713" y="3332665"/>
              <a:ext cx="338067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849A55F-2A96-5C46-8EA5-4616A5FABDB8}"/>
              </a:ext>
            </a:extLst>
          </p:cNvPr>
          <p:cNvGrpSpPr/>
          <p:nvPr/>
        </p:nvGrpSpPr>
        <p:grpSpPr>
          <a:xfrm>
            <a:off x="2677301" y="3278360"/>
            <a:ext cx="683256" cy="593866"/>
            <a:chOff x="2677301" y="3278360"/>
            <a:chExt cx="683256" cy="593866"/>
          </a:xfrm>
        </p:grpSpPr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94629D87-6DC6-8743-BB5A-13B393744531}"/>
                </a:ext>
              </a:extLst>
            </p:cNvPr>
            <p:cNvSpPr/>
            <p:nvPr/>
          </p:nvSpPr>
          <p:spPr>
            <a:xfrm>
              <a:off x="2743313" y="327836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ight Arrow 32">
              <a:extLst>
                <a:ext uri="{FF2B5EF4-FFF2-40B4-BE49-F238E27FC236}">
                  <a16:creationId xmlns:a16="http://schemas.microsoft.com/office/drawing/2014/main" id="{E2029839-94BD-9646-A35B-180706DBEAF9}"/>
                </a:ext>
              </a:extLst>
            </p:cNvPr>
            <p:cNvSpPr/>
            <p:nvPr/>
          </p:nvSpPr>
          <p:spPr>
            <a:xfrm flipH="1">
              <a:off x="2677301" y="362225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64D81A1-E397-2944-A4D4-EF0824F1F1B0}"/>
              </a:ext>
            </a:extLst>
          </p:cNvPr>
          <p:cNvGrpSpPr/>
          <p:nvPr/>
        </p:nvGrpSpPr>
        <p:grpSpPr>
          <a:xfrm>
            <a:off x="5732350" y="3325317"/>
            <a:ext cx="683256" cy="593866"/>
            <a:chOff x="2677301" y="3278360"/>
            <a:chExt cx="683256" cy="593866"/>
          </a:xfrm>
        </p:grpSpPr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4A20FB58-392E-7548-B559-FCA11CA17AAE}"/>
                </a:ext>
              </a:extLst>
            </p:cNvPr>
            <p:cNvSpPr/>
            <p:nvPr/>
          </p:nvSpPr>
          <p:spPr>
            <a:xfrm>
              <a:off x="2743313" y="327836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ight Arrow 36">
              <a:extLst>
                <a:ext uri="{FF2B5EF4-FFF2-40B4-BE49-F238E27FC236}">
                  <a16:creationId xmlns:a16="http://schemas.microsoft.com/office/drawing/2014/main" id="{2F42B48E-9625-CB40-937D-04CD5C2168E6}"/>
                </a:ext>
              </a:extLst>
            </p:cNvPr>
            <p:cNvSpPr/>
            <p:nvPr/>
          </p:nvSpPr>
          <p:spPr>
            <a:xfrm flipH="1">
              <a:off x="2677301" y="3622250"/>
              <a:ext cx="617244" cy="249976"/>
            </a:xfrm>
            <a:prstGeom prst="rightArrow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072A3C-C308-EB46-BA6B-E9B8EA5E9CA0}"/>
                  </a:ext>
                </a:extLst>
              </p:cNvPr>
              <p:cNvSpPr txBox="1"/>
              <p:nvPr/>
            </p:nvSpPr>
            <p:spPr>
              <a:xfrm>
                <a:off x="2817095" y="2875335"/>
                <a:ext cx="47346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C072A3C-C308-EB46-BA6B-E9B8EA5E9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7095" y="2875335"/>
                <a:ext cx="473463" cy="369332"/>
              </a:xfrm>
              <a:prstGeom prst="rect">
                <a:avLst/>
              </a:prstGeom>
              <a:blipFill>
                <a:blip r:embed="rId10"/>
                <a:stretch>
                  <a:fillRect l="-7692" r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86E5A7-83E6-254F-9F32-2367A05EA220}"/>
                  </a:ext>
                </a:extLst>
              </p:cNvPr>
              <p:cNvSpPr txBox="1"/>
              <p:nvPr/>
            </p:nvSpPr>
            <p:spPr>
              <a:xfrm>
                <a:off x="2839561" y="3886852"/>
                <a:ext cx="40665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sz="24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086E5A7-83E6-254F-9F32-2367A05EA2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561" y="3886852"/>
                <a:ext cx="406650" cy="369332"/>
              </a:xfrm>
              <a:prstGeom prst="rect">
                <a:avLst/>
              </a:prstGeom>
              <a:blipFill>
                <a:blip r:embed="rId11"/>
                <a:stretch>
                  <a:fillRect l="-24242" r="-6061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E75FF2-2F12-D447-9A9D-3E7461F1BAC9}"/>
                  </a:ext>
                </a:extLst>
              </p:cNvPr>
              <p:cNvSpPr txBox="1"/>
              <p:nvPr/>
            </p:nvSpPr>
            <p:spPr>
              <a:xfrm>
                <a:off x="5766220" y="3904892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0E75FF2-2F12-D447-9A9D-3E7461F1B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220" y="3904892"/>
                <a:ext cx="659411" cy="461665"/>
              </a:xfrm>
              <a:prstGeom prst="rect">
                <a:avLst/>
              </a:prstGeom>
              <a:blipFill>
                <a:blip r:embed="rId12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EE96A8-53F1-1A43-AFB9-30C01806ECF6}"/>
                  </a:ext>
                </a:extLst>
              </p:cNvPr>
              <p:cNvSpPr txBox="1"/>
              <p:nvPr/>
            </p:nvSpPr>
            <p:spPr>
              <a:xfrm>
                <a:off x="5766219" y="2863728"/>
                <a:ext cx="65941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E8EE96A8-53F1-1A43-AFB9-30C01806E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6219" y="2863728"/>
                <a:ext cx="659411" cy="461665"/>
              </a:xfrm>
              <a:prstGeom prst="rect">
                <a:avLst/>
              </a:prstGeom>
              <a:blipFill>
                <a:blip r:embed="rId1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827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851C34-3803-1F4C-A2D2-B946D3EC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522D73C-D743-8F4C-A097-1FBC03E6D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31" b="33103"/>
          <a:stretch/>
        </p:blipFill>
        <p:spPr>
          <a:xfrm>
            <a:off x="822942" y="4168197"/>
            <a:ext cx="3195240" cy="7416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E7A241D-0CB7-DF47-BD38-DAEF6AFE9B3B}"/>
              </a:ext>
            </a:extLst>
          </p:cNvPr>
          <p:cNvSpPr txBox="1"/>
          <p:nvPr/>
        </p:nvSpPr>
        <p:spPr>
          <a:xfrm>
            <a:off x="5943951" y="4072044"/>
            <a:ext cx="24296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 Tomorrow’s</a:t>
            </a:r>
          </a:p>
          <a:p>
            <a:r>
              <a:rPr lang="en-US" sz="2800" dirty="0"/>
              <a:t>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92914D8-6F7B-954F-8B5D-67EBD57532AA}"/>
              </a:ext>
            </a:extLst>
          </p:cNvPr>
          <p:cNvSpPr txBox="1"/>
          <p:nvPr/>
        </p:nvSpPr>
        <p:spPr>
          <a:xfrm>
            <a:off x="538644" y="4909804"/>
            <a:ext cx="37757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 = Tomorrow’s Weather</a:t>
            </a:r>
          </a:p>
        </p:txBody>
      </p:sp>
    </p:spTree>
    <p:extLst>
      <p:ext uri="{BB962C8B-B14F-4D97-AF65-F5344CB8AC3E}">
        <p14:creationId xmlns:p14="http://schemas.microsoft.com/office/powerpoint/2010/main" val="1333274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Discrete &amp; Continuous Random Variables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851C34-3803-1F4C-A2D2-B946D3EC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3CFF101-D6D4-8C45-BD9D-AEF165AAAB20}"/>
              </a:ext>
            </a:extLst>
          </p:cNvPr>
          <p:cNvSpPr txBox="1"/>
          <p:nvPr/>
        </p:nvSpPr>
        <p:spPr>
          <a:xfrm>
            <a:off x="584150" y="4298330"/>
            <a:ext cx="36020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e.g. </a:t>
            </a:r>
            <a:r>
              <a:rPr lang="en-US" sz="2400" b="1" i="1" dirty="0"/>
              <a:t>Counting</a:t>
            </a:r>
            <a:r>
              <a:rPr lang="en-US" sz="2400" dirty="0"/>
              <a:t>:</a:t>
            </a:r>
          </a:p>
          <a:p>
            <a:r>
              <a:rPr lang="en-US" sz="2400" dirty="0"/>
              <a:t>	How many cells/spikes?</a:t>
            </a:r>
          </a:p>
          <a:p>
            <a:r>
              <a:rPr lang="en-US" sz="2400" dirty="0"/>
              <a:t>e.g. </a:t>
            </a:r>
            <a:r>
              <a:rPr lang="en-US" sz="2400" b="1" i="1" dirty="0"/>
              <a:t>Classification</a:t>
            </a:r>
            <a:r>
              <a:rPr lang="en-US" sz="2400" dirty="0"/>
              <a:t>:</a:t>
            </a:r>
          </a:p>
          <a:p>
            <a:r>
              <a:rPr lang="en-US" sz="2400" dirty="0"/>
              <a:t>	Which cell type?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9543D46-4BB0-9245-B695-6319E13CC23C}"/>
              </a:ext>
            </a:extLst>
          </p:cNvPr>
          <p:cNvSpPr txBox="1"/>
          <p:nvPr/>
        </p:nvSpPr>
        <p:spPr>
          <a:xfrm>
            <a:off x="5294184" y="4298330"/>
            <a:ext cx="3602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e.g. </a:t>
            </a:r>
            <a:r>
              <a:rPr lang="en-US" sz="2400" b="1" i="1" dirty="0"/>
              <a:t>Measurement</a:t>
            </a:r>
            <a:r>
              <a:rPr lang="en-US" sz="2400" dirty="0"/>
              <a:t>: </a:t>
            </a:r>
          </a:p>
          <a:p>
            <a:r>
              <a:rPr lang="en-US" sz="2400" dirty="0"/>
              <a:t>	Membrane Voltage, </a:t>
            </a:r>
          </a:p>
          <a:p>
            <a:r>
              <a:rPr lang="en-US" sz="2400" dirty="0"/>
              <a:t>	Synapse Volume, </a:t>
            </a:r>
          </a:p>
          <a:p>
            <a:r>
              <a:rPr lang="en-US" sz="2400" dirty="0"/>
              <a:t>	Ca</a:t>
            </a:r>
            <a:r>
              <a:rPr lang="en-US" sz="2400" baseline="30000" dirty="0"/>
              <a:t>2+</a:t>
            </a:r>
            <a:r>
              <a:rPr lang="en-US" sz="2400" dirty="0"/>
              <a:t> Concentration, etc.</a:t>
            </a:r>
          </a:p>
        </p:txBody>
      </p:sp>
    </p:spTree>
    <p:extLst>
      <p:ext uri="{BB962C8B-B14F-4D97-AF65-F5344CB8AC3E}">
        <p14:creationId xmlns:p14="http://schemas.microsoft.com/office/powerpoint/2010/main" val="2104264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 of all possible probabilities = 1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2851C34-3803-1F4C-A2D2-B946D3EC9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6711E78-01F0-5243-85AE-CDFEF7C74111}"/>
              </a:ext>
            </a:extLst>
          </p:cNvPr>
          <p:cNvSpPr txBox="1"/>
          <p:nvPr/>
        </p:nvSpPr>
        <p:spPr>
          <a:xfrm>
            <a:off x="6959837" y="4072044"/>
            <a:ext cx="397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AA758E-4C4D-054E-A1EE-DED787F9533D}"/>
                  </a:ext>
                </a:extLst>
              </p:cNvPr>
              <p:cNvSpPr txBox="1"/>
              <p:nvPr/>
            </p:nvSpPr>
            <p:spPr>
              <a:xfrm>
                <a:off x="179705" y="4989758"/>
                <a:ext cx="4149662" cy="143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𝑜𝑠𝑠𝑖𝑏𝑙𝑒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𝑢𝑡𝑐𝑜𝑚𝑒𝑠</m:t>
                                </m:r>
                              </m:e>
                            </m:mr>
                          </m:m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𝑜𝑢𝑡𝑐𝑜𝑚𝑒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AA758E-4C4D-054E-A1EE-DED787F953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05" y="4989758"/>
                <a:ext cx="4149662" cy="1431417"/>
              </a:xfrm>
              <a:prstGeom prst="rect">
                <a:avLst/>
              </a:prstGeom>
              <a:blipFill>
                <a:blip r:embed="rId3"/>
                <a:stretch>
                  <a:fillRect l="-19207" t="-104425" b="-124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DAA78D-F149-4448-9577-4E8AE541F27B}"/>
                  </a:ext>
                </a:extLst>
              </p:cNvPr>
              <p:cNvSpPr txBox="1"/>
              <p:nvPr/>
            </p:nvSpPr>
            <p:spPr>
              <a:xfrm>
                <a:off x="5614983" y="4857473"/>
                <a:ext cx="3087575" cy="13883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BDAA78D-F149-4448-9577-4E8AE541F2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4983" y="4857473"/>
                <a:ext cx="3087575" cy="1388393"/>
              </a:xfrm>
              <a:prstGeom prst="rect">
                <a:avLst/>
              </a:prstGeom>
              <a:blipFill>
                <a:blip r:embed="rId4"/>
                <a:stretch>
                  <a:fillRect l="-34016" t="-110811" b="-169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2817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/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639F8B-D463-A64F-B39C-2A24A4AD199B}"/>
              </a:ext>
            </a:extLst>
          </p:cNvPr>
          <p:cNvCxnSpPr>
            <a:cxnSpLocks/>
          </p:cNvCxnSpPr>
          <p:nvPr/>
        </p:nvCxnSpPr>
        <p:spPr>
          <a:xfrm flipH="1" flipV="1">
            <a:off x="2067724" y="1906077"/>
            <a:ext cx="437037" cy="345001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FFD171-9B34-7C41-99DC-4306A603E258}"/>
              </a:ext>
            </a:extLst>
          </p:cNvPr>
          <p:cNvCxnSpPr/>
          <p:nvPr/>
        </p:nvCxnSpPr>
        <p:spPr>
          <a:xfrm>
            <a:off x="791111" y="1906077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990686-1579-8F47-924A-9ACF906B49E8}"/>
                  </a:ext>
                </a:extLst>
              </p:cNvPr>
              <p:cNvSpPr txBox="1"/>
              <p:nvPr/>
            </p:nvSpPr>
            <p:spPr>
              <a:xfrm>
                <a:off x="4308053" y="4838796"/>
                <a:ext cx="4740978" cy="13994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𝑝𝑑𝑓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nary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F990686-1579-8F47-924A-9ACF906B49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8053" y="4838796"/>
                <a:ext cx="4740978" cy="1399422"/>
              </a:xfrm>
              <a:prstGeom prst="rect">
                <a:avLst/>
              </a:prstGeom>
              <a:blipFill>
                <a:blip r:embed="rId3"/>
                <a:stretch>
                  <a:fillRect l="-24866" t="-109910" b="-169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35">
            <a:extLst>
              <a:ext uri="{FF2B5EF4-FFF2-40B4-BE49-F238E27FC236}">
                <a16:creationId xmlns:a16="http://schemas.microsoft.com/office/drawing/2014/main" id="{7A9E5083-0EED-2D4C-BB8C-ED63C2A90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786" y="1843799"/>
            <a:ext cx="3193811" cy="21934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94DB35E-7DC9-A541-9C68-B0B3A6931168}"/>
              </a:ext>
            </a:extLst>
          </p:cNvPr>
          <p:cNvSpPr txBox="1"/>
          <p:nvPr/>
        </p:nvSpPr>
        <p:spPr>
          <a:xfrm>
            <a:off x="6370928" y="402173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7D1512D-D469-8D4D-83E9-E3A938249EFA}"/>
              </a:ext>
            </a:extLst>
          </p:cNvPr>
          <p:cNvSpPr txBox="1"/>
          <p:nvPr/>
        </p:nvSpPr>
        <p:spPr>
          <a:xfrm>
            <a:off x="7519401" y="4019595"/>
            <a:ext cx="819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X=b</a:t>
            </a: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AAF53F5-4F11-BF4A-9CBB-F48EDAE04C7F}"/>
              </a:ext>
            </a:extLst>
          </p:cNvPr>
          <p:cNvCxnSpPr>
            <a:cxnSpLocks/>
          </p:cNvCxnSpPr>
          <p:nvPr/>
        </p:nvCxnSpPr>
        <p:spPr>
          <a:xfrm flipV="1">
            <a:off x="7252823" y="3256242"/>
            <a:ext cx="22942" cy="189270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910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/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639F8B-D463-A64F-B39C-2A24A4AD199B}"/>
              </a:ext>
            </a:extLst>
          </p:cNvPr>
          <p:cNvCxnSpPr>
            <a:cxnSpLocks/>
          </p:cNvCxnSpPr>
          <p:nvPr/>
        </p:nvCxnSpPr>
        <p:spPr>
          <a:xfrm flipH="1" flipV="1">
            <a:off x="2067724" y="1906077"/>
            <a:ext cx="437037" cy="345001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FFD171-9B34-7C41-99DC-4306A603E258}"/>
              </a:ext>
            </a:extLst>
          </p:cNvPr>
          <p:cNvCxnSpPr/>
          <p:nvPr/>
        </p:nvCxnSpPr>
        <p:spPr>
          <a:xfrm>
            <a:off x="791111" y="1906077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4DB35E-7DC9-A541-9C68-B0B3A6931168}"/>
              </a:ext>
            </a:extLst>
          </p:cNvPr>
          <p:cNvSpPr txBox="1"/>
          <p:nvPr/>
        </p:nvSpPr>
        <p:spPr>
          <a:xfrm>
            <a:off x="6370928" y="402173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21BAA-DF3A-844D-A6AC-9C78B031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2AD98B-99B3-7F42-A0F2-FFD6FD6CF226}"/>
              </a:ext>
            </a:extLst>
          </p:cNvPr>
          <p:cNvCxnSpPr>
            <a:cxnSpLocks/>
          </p:cNvCxnSpPr>
          <p:nvPr/>
        </p:nvCxnSpPr>
        <p:spPr>
          <a:xfrm>
            <a:off x="6747159" y="1825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/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blipFill>
                <a:blip r:embed="rId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ED78F3-6336-8B4C-8EB0-F81EBFFC4CEB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6740470" y="4641290"/>
            <a:ext cx="286829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405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AD4004-BBA3-D04F-9560-99FEEB9E9FE2}"/>
              </a:ext>
            </a:extLst>
          </p:cNvPr>
          <p:cNvSpPr txBox="1"/>
          <p:nvPr/>
        </p:nvSpPr>
        <p:spPr>
          <a:xfrm>
            <a:off x="6012383" y="1134890"/>
            <a:ext cx="2126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Continuous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/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639F8B-D463-A64F-B39C-2A24A4AD199B}"/>
              </a:ext>
            </a:extLst>
          </p:cNvPr>
          <p:cNvCxnSpPr>
            <a:cxnSpLocks/>
          </p:cNvCxnSpPr>
          <p:nvPr/>
        </p:nvCxnSpPr>
        <p:spPr>
          <a:xfrm flipH="1" flipV="1">
            <a:off x="2067724" y="1906077"/>
            <a:ext cx="437037" cy="345001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FFD171-9B34-7C41-99DC-4306A603E258}"/>
              </a:ext>
            </a:extLst>
          </p:cNvPr>
          <p:cNvCxnSpPr/>
          <p:nvPr/>
        </p:nvCxnSpPr>
        <p:spPr>
          <a:xfrm>
            <a:off x="791111" y="1906077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4DB35E-7DC9-A541-9C68-B0B3A6931168}"/>
              </a:ext>
            </a:extLst>
          </p:cNvPr>
          <p:cNvSpPr txBox="1"/>
          <p:nvPr/>
        </p:nvSpPr>
        <p:spPr>
          <a:xfrm>
            <a:off x="6370928" y="402173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21BAA-DF3A-844D-A6AC-9C78B031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2AD98B-99B3-7F42-A0F2-FFD6FD6CF226}"/>
              </a:ext>
            </a:extLst>
          </p:cNvPr>
          <p:cNvCxnSpPr>
            <a:cxnSpLocks/>
          </p:cNvCxnSpPr>
          <p:nvPr/>
        </p:nvCxnSpPr>
        <p:spPr>
          <a:xfrm>
            <a:off x="6747159" y="1825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/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blipFill>
                <a:blip r:embed="rId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ED78F3-6336-8B4C-8EB0-F81EBFFC4CEB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6740470" y="4641290"/>
            <a:ext cx="286829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03D5DD-7BC3-204D-AFFD-1E18BFFAE635}"/>
              </a:ext>
            </a:extLst>
          </p:cNvPr>
          <p:cNvSpPr txBox="1"/>
          <p:nvPr/>
        </p:nvSpPr>
        <p:spPr>
          <a:xfrm>
            <a:off x="5319192" y="5789890"/>
            <a:ext cx="3577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NOT a probability!!!</a:t>
            </a:r>
          </a:p>
        </p:txBody>
      </p:sp>
    </p:spTree>
    <p:extLst>
      <p:ext uri="{BB962C8B-B14F-4D97-AF65-F5344CB8AC3E}">
        <p14:creationId xmlns:p14="http://schemas.microsoft.com/office/powerpoint/2010/main" val="324884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33893-C1FD-CF4C-91EC-7A3587926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Probability vs. Probability Density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00918-68B8-514A-891C-20F177A55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446520"/>
            <a:ext cx="2366010" cy="274320"/>
          </a:xfrm>
        </p:spPr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27F22-8D5D-4749-9F05-11A4EC4A39BD}"/>
              </a:ext>
            </a:extLst>
          </p:cNvPr>
          <p:cNvSpPr txBox="1"/>
          <p:nvPr/>
        </p:nvSpPr>
        <p:spPr>
          <a:xfrm rot="16200000">
            <a:off x="-355794" y="2743025"/>
            <a:ext cx="1532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D5E7000-5830-EC4D-AB8B-B853E6B95394}"/>
              </a:ext>
            </a:extLst>
          </p:cNvPr>
          <p:cNvGrpSpPr/>
          <p:nvPr/>
        </p:nvGrpSpPr>
        <p:grpSpPr>
          <a:xfrm>
            <a:off x="770016" y="1782506"/>
            <a:ext cx="3380674" cy="2294065"/>
            <a:chOff x="2599996" y="1297463"/>
            <a:chExt cx="7101052" cy="22940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FBE6A7E-9B21-3240-BE2E-360552CD17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9703" y="1297463"/>
              <a:ext cx="0" cy="228954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57A413-BF0E-BB45-9F4D-421BFA8193CC}"/>
                </a:ext>
              </a:extLst>
            </p:cNvPr>
            <p:cNvSpPr/>
            <p:nvPr/>
          </p:nvSpPr>
          <p:spPr>
            <a:xfrm>
              <a:off x="3342999" y="2780278"/>
              <a:ext cx="861849" cy="80672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1B9868C-673C-FE46-8556-3151B0F2E25D}"/>
                </a:ext>
              </a:extLst>
            </p:cNvPr>
            <p:cNvSpPr/>
            <p:nvPr/>
          </p:nvSpPr>
          <p:spPr>
            <a:xfrm>
              <a:off x="4870284" y="1421034"/>
              <a:ext cx="861849" cy="217049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93AB0F-9400-5348-B635-9973B1516781}"/>
                </a:ext>
              </a:extLst>
            </p:cNvPr>
            <p:cNvSpPr/>
            <p:nvPr/>
          </p:nvSpPr>
          <p:spPr>
            <a:xfrm>
              <a:off x="6444261" y="3460492"/>
              <a:ext cx="861849" cy="12650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6D24750-C364-B14F-BC8A-93E034A69FD2}"/>
                </a:ext>
              </a:extLst>
            </p:cNvPr>
            <p:cNvSpPr/>
            <p:nvPr/>
          </p:nvSpPr>
          <p:spPr>
            <a:xfrm>
              <a:off x="7882310" y="2101056"/>
              <a:ext cx="861849" cy="1485946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A65B1B6-4344-B345-B5DD-9CF342BE6376}"/>
                </a:ext>
              </a:extLst>
            </p:cNvPr>
            <p:cNvCxnSpPr>
              <a:cxnSpLocks/>
            </p:cNvCxnSpPr>
            <p:nvPr/>
          </p:nvCxnSpPr>
          <p:spPr>
            <a:xfrm>
              <a:off x="2599996" y="3587004"/>
              <a:ext cx="7101052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B8AC8B5-4815-544B-8C11-D8799536AC96}"/>
              </a:ext>
            </a:extLst>
          </p:cNvPr>
          <p:cNvSpPr txBox="1"/>
          <p:nvPr/>
        </p:nvSpPr>
        <p:spPr>
          <a:xfrm>
            <a:off x="1476944" y="1134890"/>
            <a:ext cx="15684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Discrete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903ABDF-ADC9-564A-9351-134F1497576B}"/>
              </a:ext>
            </a:extLst>
          </p:cNvPr>
          <p:cNvSpPr txBox="1"/>
          <p:nvPr/>
        </p:nvSpPr>
        <p:spPr>
          <a:xfrm rot="16200000">
            <a:off x="3691267" y="2558359"/>
            <a:ext cx="2608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Probability Density </a:t>
            </a:r>
          </a:p>
          <a:p>
            <a:r>
              <a:rPr lang="en-US" sz="2400" dirty="0"/>
              <a:t>Function (</a:t>
            </a:r>
            <a:r>
              <a:rPr lang="en-US" sz="2400" b="1" dirty="0"/>
              <a:t>pdf</a:t>
            </a:r>
            <a:r>
              <a:rPr lang="en-US" sz="2400" dirty="0"/>
              <a:t>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625F632-5CAA-644D-ABB7-4495115CC76C}"/>
              </a:ext>
            </a:extLst>
          </p:cNvPr>
          <p:cNvCxnSpPr>
            <a:cxnSpLocks/>
          </p:cNvCxnSpPr>
          <p:nvPr/>
        </p:nvCxnSpPr>
        <p:spPr>
          <a:xfrm flipV="1">
            <a:off x="5524905" y="1782506"/>
            <a:ext cx="0" cy="22895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6050799-C76B-E943-899E-E5969FCF0626}"/>
              </a:ext>
            </a:extLst>
          </p:cNvPr>
          <p:cNvCxnSpPr>
            <a:cxnSpLocks/>
          </p:cNvCxnSpPr>
          <p:nvPr/>
        </p:nvCxnSpPr>
        <p:spPr>
          <a:xfrm>
            <a:off x="5515523" y="4072047"/>
            <a:ext cx="338067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E9D94D-270A-BE4D-BA83-7C7032554BC3}"/>
              </a:ext>
            </a:extLst>
          </p:cNvPr>
          <p:cNvSpPr txBox="1"/>
          <p:nvPr/>
        </p:nvSpPr>
        <p:spPr>
          <a:xfrm>
            <a:off x="1122828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0DB47D3-73C6-8D42-8FFE-5E7E0376DE2B}"/>
              </a:ext>
            </a:extLst>
          </p:cNvPr>
          <p:cNvSpPr txBox="1"/>
          <p:nvPr/>
        </p:nvSpPr>
        <p:spPr>
          <a:xfrm>
            <a:off x="1842044" y="4076571"/>
            <a:ext cx="4219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D41F0EC-DAEF-8044-9B45-38BBE1ED33CA}"/>
              </a:ext>
            </a:extLst>
          </p:cNvPr>
          <p:cNvSpPr txBox="1"/>
          <p:nvPr/>
        </p:nvSpPr>
        <p:spPr>
          <a:xfrm>
            <a:off x="2597941" y="4076571"/>
            <a:ext cx="4042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6CAB8D-7F33-FD4D-9158-3394708D15FB}"/>
              </a:ext>
            </a:extLst>
          </p:cNvPr>
          <p:cNvSpPr txBox="1"/>
          <p:nvPr/>
        </p:nvSpPr>
        <p:spPr>
          <a:xfrm>
            <a:off x="3282569" y="4076571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874DB5-623E-294E-8C56-E3FD2B9ABC2B}"/>
              </a:ext>
            </a:extLst>
          </p:cNvPr>
          <p:cNvSpPr txBox="1"/>
          <p:nvPr/>
        </p:nvSpPr>
        <p:spPr>
          <a:xfrm>
            <a:off x="139862" y="4076570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  <a:r>
              <a:rPr lang="en-US" sz="3200" dirty="0">
                <a:sym typeface="Wingdings" pitchFamily="2" charset="2"/>
              </a:rPr>
              <a:t>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/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DDF2852-3D3E-A840-9E2B-DFC6A016F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3720" y="5356091"/>
                <a:ext cx="1748171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639F8B-D463-A64F-B39C-2A24A4AD199B}"/>
              </a:ext>
            </a:extLst>
          </p:cNvPr>
          <p:cNvCxnSpPr>
            <a:cxnSpLocks/>
          </p:cNvCxnSpPr>
          <p:nvPr/>
        </p:nvCxnSpPr>
        <p:spPr>
          <a:xfrm flipH="1" flipV="1">
            <a:off x="2067724" y="1906077"/>
            <a:ext cx="437037" cy="3450014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FFD171-9B34-7C41-99DC-4306A603E258}"/>
              </a:ext>
            </a:extLst>
          </p:cNvPr>
          <p:cNvCxnSpPr/>
          <p:nvPr/>
        </p:nvCxnSpPr>
        <p:spPr>
          <a:xfrm>
            <a:off x="791111" y="1906077"/>
            <a:ext cx="3136518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D94DB35E-7DC9-A541-9C68-B0B3A6931168}"/>
              </a:ext>
            </a:extLst>
          </p:cNvPr>
          <p:cNvSpPr txBox="1"/>
          <p:nvPr/>
        </p:nvSpPr>
        <p:spPr>
          <a:xfrm>
            <a:off x="6370928" y="4021739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X=a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721BAA-DF3A-844D-A6AC-9C78B0313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786" y="1875668"/>
            <a:ext cx="3197970" cy="2161603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52AD98B-99B3-7F42-A0F2-FFD6FD6CF226}"/>
              </a:ext>
            </a:extLst>
          </p:cNvPr>
          <p:cNvCxnSpPr>
            <a:cxnSpLocks/>
          </p:cNvCxnSpPr>
          <p:nvPr/>
        </p:nvCxnSpPr>
        <p:spPr>
          <a:xfrm>
            <a:off x="6747159" y="1825875"/>
            <a:ext cx="0" cy="2246169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/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?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F30A0E5A-BFDF-E941-B37C-5A566F8C4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2111" y="5344396"/>
                <a:ext cx="2310376" cy="523220"/>
              </a:xfrm>
              <a:prstGeom prst="rect">
                <a:avLst/>
              </a:prstGeom>
              <a:blipFill>
                <a:blip r:embed="rId4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ED78F3-6336-8B4C-8EB0-F81EBFFC4CEB}"/>
              </a:ext>
            </a:extLst>
          </p:cNvPr>
          <p:cNvCxnSpPr>
            <a:cxnSpLocks/>
            <a:stCxn id="41" idx="0"/>
          </p:cNvCxnSpPr>
          <p:nvPr/>
        </p:nvCxnSpPr>
        <p:spPr>
          <a:xfrm flipH="1" flipV="1">
            <a:off x="6740470" y="4641290"/>
            <a:ext cx="286829" cy="70310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003D5DD-7BC3-204D-AFFD-1E18BFFAE635}"/>
              </a:ext>
            </a:extLst>
          </p:cNvPr>
          <p:cNvSpPr txBox="1"/>
          <p:nvPr/>
        </p:nvSpPr>
        <p:spPr>
          <a:xfrm>
            <a:off x="5319192" y="5789890"/>
            <a:ext cx="35770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NOT a probability!!!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91C37A9-B5F3-BE44-BE10-1F544A476881}"/>
              </a:ext>
            </a:extLst>
          </p:cNvPr>
          <p:cNvCxnSpPr>
            <a:cxnSpLocks/>
            <a:endCxn id="36" idx="6"/>
          </p:cNvCxnSpPr>
          <p:nvPr/>
        </p:nvCxnSpPr>
        <p:spPr>
          <a:xfrm>
            <a:off x="5548900" y="2336015"/>
            <a:ext cx="1287722" cy="11677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>
            <a:extLst>
              <a:ext uri="{FF2B5EF4-FFF2-40B4-BE49-F238E27FC236}">
                <a16:creationId xmlns:a16="http://schemas.microsoft.com/office/drawing/2014/main" id="{0B7E70AC-71EF-8041-9886-3897400CE988}"/>
              </a:ext>
            </a:extLst>
          </p:cNvPr>
          <p:cNvSpPr/>
          <p:nvPr/>
        </p:nvSpPr>
        <p:spPr>
          <a:xfrm>
            <a:off x="6653742" y="2255269"/>
            <a:ext cx="182880" cy="18484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CA54B3-7C38-3B42-9C50-9676F0DE0D3C}"/>
                  </a:ext>
                </a:extLst>
              </p:cNvPr>
              <p:cNvSpPr txBox="1"/>
              <p:nvPr/>
            </p:nvSpPr>
            <p:spPr>
              <a:xfrm>
                <a:off x="5144300" y="1050465"/>
                <a:ext cx="209692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𝑝𝑑𝑓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8CA54B3-7C38-3B42-9C50-9676F0DE0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4300" y="1050465"/>
                <a:ext cx="2096921" cy="523220"/>
              </a:xfrm>
              <a:prstGeom prst="rect">
                <a:avLst/>
              </a:prstGeom>
              <a:blipFill>
                <a:blip r:embed="rId5"/>
                <a:stretch>
                  <a:fillRect l="-1205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E73E33F-DE67-A34B-A42A-0CD6BE60FB3C}"/>
              </a:ext>
            </a:extLst>
          </p:cNvPr>
          <p:cNvCxnSpPr>
            <a:cxnSpLocks/>
          </p:cNvCxnSpPr>
          <p:nvPr/>
        </p:nvCxnSpPr>
        <p:spPr>
          <a:xfrm>
            <a:off x="6192761" y="1619297"/>
            <a:ext cx="435011" cy="617187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4756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30954</TotalTime>
  <Words>867</Words>
  <Application>Microsoft Macintosh PowerPoint</Application>
  <PresentationFormat>On-screen Show (4:3)</PresentationFormat>
  <Paragraphs>270</Paragraphs>
  <Slides>24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Helvetica</vt:lpstr>
      <vt:lpstr>Symbol</vt:lpstr>
      <vt:lpstr>Office Theme</vt:lpstr>
      <vt:lpstr>Random Variables and their Probability Distributions</vt:lpstr>
      <vt:lpstr>Random Variables</vt:lpstr>
      <vt:lpstr>Discrete &amp; Continuous Random Variables</vt:lpstr>
      <vt:lpstr>Discrete &amp; Continuous Random Variables</vt:lpstr>
      <vt:lpstr>Sum of all possible probabilities = 1 </vt:lpstr>
      <vt:lpstr>Probability vs. Probability Density</vt:lpstr>
      <vt:lpstr>Probability vs. Probability Density</vt:lpstr>
      <vt:lpstr>Probability vs. Probability Density</vt:lpstr>
      <vt:lpstr>Probability vs. Probability Density</vt:lpstr>
      <vt:lpstr>Probability Mass = Probability</vt:lpstr>
      <vt:lpstr>Cumulative Density Function (CDF)</vt:lpstr>
      <vt:lpstr>Survival Function</vt:lpstr>
      <vt:lpstr>Statistic: Mean</vt:lpstr>
      <vt:lpstr>Statistic: Variance (σ^2) about Mean</vt:lpstr>
      <vt:lpstr>Shape of a Distribution</vt:lpstr>
      <vt:lpstr>Binomial Distribution</vt:lpstr>
      <vt:lpstr>Binomial Distribution</vt:lpstr>
      <vt:lpstr>Binomial Distribution</vt:lpstr>
      <vt:lpstr>Binomial Distribution</vt:lpstr>
      <vt:lpstr>Binomial Distribution</vt:lpstr>
      <vt:lpstr>Poisson Distribution</vt:lpstr>
      <vt:lpstr>Exponential Distribution</vt:lpstr>
      <vt:lpstr>Normal Distribution</vt:lpstr>
      <vt:lpstr>Standard Normal Distribution (m=0, s=1)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231</cp:revision>
  <dcterms:created xsi:type="dcterms:W3CDTF">2018-12-05T22:14:15Z</dcterms:created>
  <dcterms:modified xsi:type="dcterms:W3CDTF">2021-02-25T16:39:16Z</dcterms:modified>
</cp:coreProperties>
</file>